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9" r:id="rId5"/>
    <p:sldId id="261" r:id="rId6"/>
    <p:sldId id="264" r:id="rId7"/>
    <p:sldId id="271" r:id="rId8"/>
    <p:sldId id="262" r:id="rId9"/>
    <p:sldId id="270" r:id="rId10"/>
    <p:sldId id="266" r:id="rId11"/>
    <p:sldId id="272" r:id="rId12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1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A69783-E951-1A6C-AA62-760B8D0EC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F4E4500-552D-2349-5CCC-ECE6A7514A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7AA66D-011D-BAC1-C9A4-D38019EDB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337E0-8057-4B0B-A311-FE9AB4332C42}" type="datetimeFigureOut">
              <a:rPr lang="es-AR" smtClean="0"/>
              <a:t>21/3/2023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5BE205-F070-3017-F621-B07E44C7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52AA1D-9735-0170-AAF5-B450F3D3B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5229-B380-4B75-B15F-9EF2D61618D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3902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6980E4-A9C2-0752-C373-A7DEF273F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C1EF11A-6013-2882-D00B-1285A1003A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CED804-F0AF-321A-04B2-B4C9CC7E7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337E0-8057-4B0B-A311-FE9AB4332C42}" type="datetimeFigureOut">
              <a:rPr lang="es-AR" smtClean="0"/>
              <a:t>21/3/2023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007268-E768-9046-F826-A5B7076F7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129D17-5505-55E2-D4A1-97DD550B9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5229-B380-4B75-B15F-9EF2D61618D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89367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3872F5F-223B-8DEF-7774-2AE23FC166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18E07B-EED4-A6C2-42C0-0092D4A692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3289E0-CEB3-A626-D00D-9C5200411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337E0-8057-4B0B-A311-FE9AB4332C42}" type="datetimeFigureOut">
              <a:rPr lang="es-AR" smtClean="0"/>
              <a:t>21/3/2023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9C0CBD-2AD2-F4D0-3678-BB7FEB2B4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0889BE-F4FF-1E3D-E373-8C5087677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5229-B380-4B75-B15F-9EF2D61618D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44660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2F40C6-B0B7-6D1A-87AA-947C31A59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2AC9FB-0B1A-42F4-1C16-05595233C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350ABA-2A40-541A-1353-C4B19344E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337E0-8057-4B0B-A311-FE9AB4332C42}" type="datetimeFigureOut">
              <a:rPr lang="es-AR" smtClean="0"/>
              <a:t>21/3/2023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42303F-6D48-621B-6B90-DC624EFDD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B07E6E-65A4-09A0-8981-845A8F18B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5229-B380-4B75-B15F-9EF2D61618D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17252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6F7C7A-C33C-DC0B-2580-812AEB2DC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A5ADEA8-F8C9-5C9C-0C7D-B25D47EFE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64C3DA-6846-6504-DB50-9483056F4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337E0-8057-4B0B-A311-FE9AB4332C42}" type="datetimeFigureOut">
              <a:rPr lang="es-AR" smtClean="0"/>
              <a:t>21/3/2023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293EEB-43D4-1C91-9C7C-368505C47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78922B-7461-79D8-1686-60DCF5026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5229-B380-4B75-B15F-9EF2D61618D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80679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174CC4-2DE8-84CA-B0DB-CDC0A4DD8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60BDE0-7190-1930-34DE-960A8C3A2D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B43559D-EE89-DABF-CDDD-F0E356BFDD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E56B937-E2C0-4558-3D46-3CEAE1905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337E0-8057-4B0B-A311-FE9AB4332C42}" type="datetimeFigureOut">
              <a:rPr lang="es-AR" smtClean="0"/>
              <a:t>21/3/2023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B76665-A138-D3C4-3D6D-905C0FCF9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35151DB-ECFC-01AD-62E8-2E4BC97C8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5229-B380-4B75-B15F-9EF2D61618D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35264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D9C1D8-6216-C0AA-02D4-C83E96759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2EF480D-485A-B0F9-923F-378EE9620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6970855-6CC3-6288-06ED-B07BE8755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DDB8929-B72B-87BE-3030-BCECE878A8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C709DAE-6A56-3EF9-0DAD-FA8CA9268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BFE7120-EECB-F8BC-BFB2-BDEDE4DD8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337E0-8057-4B0B-A311-FE9AB4332C42}" type="datetimeFigureOut">
              <a:rPr lang="es-AR" smtClean="0"/>
              <a:t>21/3/2023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013353E-FCF2-5F1B-2ECF-FDCDB215C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6800D77-6BCD-226F-12DD-36D3AA103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5229-B380-4B75-B15F-9EF2D61618D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01532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ED5F35-EFC7-57FE-2C45-4E35626A5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57311A0-6F28-847D-E63A-CA8D2C3F3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337E0-8057-4B0B-A311-FE9AB4332C42}" type="datetimeFigureOut">
              <a:rPr lang="es-AR" smtClean="0"/>
              <a:t>21/3/2023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BC36939-59D8-B8BC-591B-7FE9BFB2D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60B30B4-FDAC-DA08-DA53-A36E57B03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5229-B380-4B75-B15F-9EF2D61618D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02800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1F5F6C0-A0AA-E87D-3D0D-46E678F0A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337E0-8057-4B0B-A311-FE9AB4332C42}" type="datetimeFigureOut">
              <a:rPr lang="es-AR" smtClean="0"/>
              <a:t>21/3/2023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4DF62D7-37B5-404A-D124-94819FEB8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415919F-D21B-A6D9-E9D0-8FD4B1D2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5229-B380-4B75-B15F-9EF2D61618D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91161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B27828-516D-80CE-5526-D4BE3FFFD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6B5B58-3820-9CB9-54CC-AA1F00B61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6EB7938-6A57-6350-57A5-DB23BD4B81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2320305-FC54-9814-BD11-5BF09431E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337E0-8057-4B0B-A311-FE9AB4332C42}" type="datetimeFigureOut">
              <a:rPr lang="es-AR" smtClean="0"/>
              <a:t>21/3/2023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F143403-43E6-FFA8-9E57-8E9459BE8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E65E3D-2647-9FC2-CDBC-5F10E4DB1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5229-B380-4B75-B15F-9EF2D61618D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19469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17B16E-AF37-5246-CBE7-000B53C70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C35E3F2-FF1B-21BD-3332-FC13CA128A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A478A1E-A2F3-B8C1-77B4-FBDA3D1FB5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2E5714C-FB18-CD7C-BDED-E724F162C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337E0-8057-4B0B-A311-FE9AB4332C42}" type="datetimeFigureOut">
              <a:rPr lang="es-AR" smtClean="0"/>
              <a:t>21/3/2023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99F302-8C49-78FA-E4D9-B728FA8BE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D58B9EB-9C0B-027D-23B6-F7C550F34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5229-B380-4B75-B15F-9EF2D61618D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27739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818EB14-283C-2CAD-914B-257D7E49F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1CF9FC7-D611-4636-6B3A-767DFE6A3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549133-D350-D50B-3304-85D66FD498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337E0-8057-4B0B-A311-FE9AB4332C42}" type="datetimeFigureOut">
              <a:rPr lang="es-AR" smtClean="0"/>
              <a:t>21/3/2023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66E1E5-60C3-7B62-A74C-B173DD6E21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491536-7EB0-2DC2-F399-40AD56AD47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05229-B380-4B75-B15F-9EF2D61618D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8212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E7AA088-35EA-194D-0841-71919B78D8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83" t="15361" r="37310" b="14493"/>
          <a:stretch/>
        </p:blipFill>
        <p:spPr>
          <a:xfrm>
            <a:off x="0" y="-93423"/>
            <a:ext cx="5357191" cy="695142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13A41FB-A4AC-B22B-B7E9-953280CE522E}"/>
              </a:ext>
            </a:extLst>
          </p:cNvPr>
          <p:cNvSpPr txBox="1"/>
          <p:nvPr/>
        </p:nvSpPr>
        <p:spPr>
          <a:xfrm>
            <a:off x="5658275" y="1680919"/>
            <a:ext cx="6096000" cy="1251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AR" sz="3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Relevamiento de actividad económica y Censo Industrial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AB32781-AE74-DB23-74C3-A0709AA5EDDF}"/>
              </a:ext>
            </a:extLst>
          </p:cNvPr>
          <p:cNvSpPr txBox="1"/>
          <p:nvPr/>
        </p:nvSpPr>
        <p:spPr>
          <a:xfrm>
            <a:off x="6490252" y="3140765"/>
            <a:ext cx="3727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>
                <a:solidFill>
                  <a:srgbClr val="002060"/>
                </a:solidFill>
              </a:rPr>
              <a:t>CIUDAD DE RIO CUARTO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86570F3E-5C99-96B5-BDD5-B24879CB9930}"/>
              </a:ext>
            </a:extLst>
          </p:cNvPr>
          <p:cNvGrpSpPr/>
          <p:nvPr/>
        </p:nvGrpSpPr>
        <p:grpSpPr>
          <a:xfrm>
            <a:off x="6096000" y="5672353"/>
            <a:ext cx="5316210" cy="1185647"/>
            <a:chOff x="5507728" y="5772257"/>
            <a:chExt cx="5316210" cy="118564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9C6DFB-18B4-119D-B337-150EBC6819E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345"/>
            <a:stretch/>
          </p:blipFill>
          <p:spPr bwMode="auto">
            <a:xfrm>
              <a:off x="5507728" y="5872163"/>
              <a:ext cx="3195637" cy="9858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1D1EFE74-89D1-1C61-0562-85F76647ED5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374" r="1"/>
            <a:stretch/>
          </p:blipFill>
          <p:spPr bwMode="auto">
            <a:xfrm>
              <a:off x="8534851" y="5772257"/>
              <a:ext cx="904324" cy="1185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Imagen 4" descr="Logotipo&#10;&#10;Descripción generada automáticamente">
              <a:extLst>
                <a:ext uri="{FF2B5EF4-FFF2-40B4-BE49-F238E27FC236}">
                  <a16:creationId xmlns:a16="http://schemas.microsoft.com/office/drawing/2014/main" id="{C162DB5C-36ED-085C-673A-6AF2294A0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0913" y="5772257"/>
              <a:ext cx="1213025" cy="10679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3625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56E710A-EAA8-7B7A-2677-C2982B7BD9F5}"/>
              </a:ext>
            </a:extLst>
          </p:cNvPr>
          <p:cNvSpPr txBox="1"/>
          <p:nvPr/>
        </p:nvSpPr>
        <p:spPr>
          <a:xfrm>
            <a:off x="2126974" y="2126974"/>
            <a:ext cx="6778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rgbClr val="FF0000"/>
                </a:solidFill>
              </a:rPr>
              <a:t>Imagen con georreferencia del total de actividades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B21B0DB-64FD-E829-45D7-49E009E57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34942" y="-465221"/>
            <a:ext cx="14654001" cy="824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413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575DF58-86E5-6C06-63C6-7126C809BE22}"/>
              </a:ext>
            </a:extLst>
          </p:cNvPr>
          <p:cNvSpPr txBox="1"/>
          <p:nvPr/>
        </p:nvSpPr>
        <p:spPr>
          <a:xfrm>
            <a:off x="5357191" y="2047536"/>
            <a:ext cx="6829775" cy="3948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Decano: </a:t>
            </a:r>
            <a:r>
              <a:rPr lang="es-AR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Lic.Guillermo</a:t>
            </a:r>
            <a:r>
              <a:rPr lang="es-A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Mana. Vicedecano: </a:t>
            </a:r>
            <a:r>
              <a:rPr lang="es-AR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Cr.Susana</a:t>
            </a:r>
            <a:r>
              <a:rPr lang="es-A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Mussolini.  Secretario de ciencia y Técnica </a:t>
            </a:r>
            <a:r>
              <a:rPr lang="es-AR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Lic.Iván</a:t>
            </a:r>
            <a:r>
              <a:rPr lang="es-A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Capaldi. Secretario de Extensión </a:t>
            </a:r>
            <a:r>
              <a:rPr lang="es-AR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Lic.Luis</a:t>
            </a:r>
            <a:r>
              <a:rPr lang="es-AR" sz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Bellini</a:t>
            </a:r>
            <a:endParaRPr lang="es-AR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Director: Lic. Ana María Vianco. Coordinador Lic. Favio Nicolás </a:t>
            </a:r>
            <a:r>
              <a:rPr lang="es-AR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D’ercole</a:t>
            </a:r>
            <a:r>
              <a:rPr lang="es-A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 Jefes de Censo: Lic. Martín </a:t>
            </a:r>
            <a:r>
              <a:rPr lang="es-AR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Uicich</a:t>
            </a:r>
            <a:r>
              <a:rPr lang="es-A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 Lic. Matías Ernesto </a:t>
            </a:r>
            <a:r>
              <a:rPr lang="es-AR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Battaglino</a:t>
            </a:r>
            <a:r>
              <a:rPr lang="es-A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AR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Vassallo</a:t>
            </a:r>
            <a:r>
              <a:rPr lang="es-A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s-A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Supervisores: </a:t>
            </a:r>
            <a:r>
              <a:rPr lang="es-AR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Cr.Fernando</a:t>
            </a:r>
            <a:r>
              <a:rPr lang="es-A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David </a:t>
            </a:r>
            <a:r>
              <a:rPr lang="es-AR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Lourenco</a:t>
            </a:r>
            <a:r>
              <a:rPr lang="es-A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 </a:t>
            </a:r>
            <a:r>
              <a:rPr lang="es-AR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Lic.Laureana</a:t>
            </a:r>
            <a:r>
              <a:rPr lang="es-A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Belén </a:t>
            </a:r>
            <a:r>
              <a:rPr lang="es-AR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Cellis</a:t>
            </a:r>
            <a:r>
              <a:rPr lang="es-A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 </a:t>
            </a:r>
            <a:r>
              <a:rPr lang="es-AR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Lic.Agustina</a:t>
            </a:r>
            <a:r>
              <a:rPr lang="es-A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AR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Grangetto</a:t>
            </a:r>
            <a:r>
              <a:rPr lang="es-A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 </a:t>
            </a:r>
            <a:r>
              <a:rPr lang="es-AR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Jonhatan</a:t>
            </a:r>
            <a:r>
              <a:rPr lang="es-A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Mario Quiroga - </a:t>
            </a:r>
            <a:r>
              <a:rPr lang="es-AR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Cr.Agostina</a:t>
            </a:r>
            <a:r>
              <a:rPr lang="es-A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AR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Scapin</a:t>
            </a:r>
            <a:r>
              <a:rPr lang="es-A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 </a:t>
            </a:r>
            <a:r>
              <a:rPr lang="es-AR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Lic.Franco</a:t>
            </a:r>
            <a:r>
              <a:rPr lang="es-A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AR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Perotti</a:t>
            </a:r>
            <a:r>
              <a:rPr lang="es-A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 Pamela Sabrina </a:t>
            </a:r>
            <a:r>
              <a:rPr lang="es-AR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Giachero</a:t>
            </a:r>
            <a:endParaRPr lang="es-A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Censitas</a:t>
            </a:r>
            <a:r>
              <a:rPr lang="es-A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Abigail </a:t>
            </a:r>
            <a:r>
              <a:rPr lang="es-AR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Belen</a:t>
            </a:r>
            <a:r>
              <a:rPr lang="es-A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Molina - Abril Florencia Emiliani - Abril Magali Correa - Agustín </a:t>
            </a:r>
            <a:r>
              <a:rPr lang="es-AR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Camusso</a:t>
            </a:r>
            <a:r>
              <a:rPr lang="es-A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 Agustín </a:t>
            </a:r>
            <a:r>
              <a:rPr lang="es-AR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Marcellino</a:t>
            </a:r>
            <a:r>
              <a:rPr lang="es-A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 Agustina Adaro Sosa - Agustina Prieto - Alexis </a:t>
            </a:r>
            <a:r>
              <a:rPr lang="es-AR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Fernandez</a:t>
            </a:r>
            <a:r>
              <a:rPr lang="es-A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 Antonella Tatiana Cardozo - Brandon </a:t>
            </a:r>
            <a:r>
              <a:rPr lang="es-AR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Matias</a:t>
            </a:r>
            <a:r>
              <a:rPr lang="es-A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Oviedo - Camila Rosario </a:t>
            </a:r>
            <a:r>
              <a:rPr lang="es-AR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Gonzalez</a:t>
            </a:r>
            <a:r>
              <a:rPr lang="es-A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 Carolina Desirée Rodríguez - Dalila del Milagro Maldonado - </a:t>
            </a:r>
            <a:r>
              <a:rPr lang="es-AR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Dario</a:t>
            </a:r>
            <a:r>
              <a:rPr lang="es-A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Daniel Jofre - Ezequiel Villegas - Facundo </a:t>
            </a:r>
            <a:r>
              <a:rPr lang="es-AR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Giacri</a:t>
            </a:r>
            <a:r>
              <a:rPr lang="es-A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 Fernando David </a:t>
            </a:r>
            <a:r>
              <a:rPr lang="es-AR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Bonetto</a:t>
            </a:r>
            <a:r>
              <a:rPr lang="es-A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 Franco Tomas Villarreal - Gino </a:t>
            </a:r>
            <a:r>
              <a:rPr lang="es-AR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Grancara</a:t>
            </a:r>
            <a:r>
              <a:rPr lang="es-A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 Guadalupe Montiel - Ignacio Varela - Joaquin </a:t>
            </a:r>
            <a:r>
              <a:rPr lang="es-AR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Jowen</a:t>
            </a:r>
            <a:r>
              <a:rPr lang="es-A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AR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Gonzalez</a:t>
            </a:r>
            <a:r>
              <a:rPr lang="es-A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 Judith Noelia Quintero - Julia Sofia </a:t>
            </a:r>
            <a:r>
              <a:rPr lang="es-AR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Mazzone</a:t>
            </a:r>
            <a:r>
              <a:rPr lang="es-A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 Julieta </a:t>
            </a:r>
            <a:r>
              <a:rPr lang="es-AR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Renaudo</a:t>
            </a:r>
            <a:r>
              <a:rPr lang="es-A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 Lara </a:t>
            </a:r>
            <a:r>
              <a:rPr lang="es-AR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Penesi</a:t>
            </a:r>
            <a:r>
              <a:rPr lang="es-A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 Laura Inés Zamanillo - Lucas Leonardo Bustos - Lucía Belén Bueno - Lucía </a:t>
            </a:r>
            <a:r>
              <a:rPr lang="es-AR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Caffaratti</a:t>
            </a:r>
            <a:r>
              <a:rPr lang="es-A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 Lucrecia </a:t>
            </a:r>
            <a:r>
              <a:rPr lang="es-AR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Gimenes</a:t>
            </a:r>
            <a:r>
              <a:rPr lang="es-A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 </a:t>
            </a:r>
            <a:r>
              <a:rPr lang="es-AR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Maria</a:t>
            </a:r>
            <a:r>
              <a:rPr lang="es-A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Alejandra Argüello - </a:t>
            </a:r>
            <a:r>
              <a:rPr lang="es-AR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Maria</a:t>
            </a:r>
            <a:r>
              <a:rPr lang="es-A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AR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Ines</a:t>
            </a:r>
            <a:r>
              <a:rPr lang="es-A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AR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Bonacorsi</a:t>
            </a:r>
            <a:r>
              <a:rPr lang="es-A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 María Macarena Pereyra - Mariana Belén </a:t>
            </a:r>
            <a:r>
              <a:rPr lang="es-AR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Cativelli</a:t>
            </a:r>
            <a:r>
              <a:rPr lang="es-A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 Mariela Natalia Sosa - Martín Ariel </a:t>
            </a:r>
            <a:r>
              <a:rPr lang="es-AR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Nesutta</a:t>
            </a:r>
            <a:r>
              <a:rPr lang="es-A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 </a:t>
            </a:r>
            <a:r>
              <a:rPr lang="es-AR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Matias</a:t>
            </a:r>
            <a:r>
              <a:rPr lang="es-A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AR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Dominguez</a:t>
            </a:r>
            <a:r>
              <a:rPr lang="es-A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 </a:t>
            </a:r>
            <a:r>
              <a:rPr lang="es-AR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Matias</a:t>
            </a:r>
            <a:r>
              <a:rPr lang="es-A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Ignacio Aramburu </a:t>
            </a:r>
            <a:r>
              <a:rPr lang="es-AR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Libeccio</a:t>
            </a:r>
            <a:r>
              <a:rPr lang="es-A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 Naiara Belén Perdiguera - Nicolás </a:t>
            </a:r>
            <a:r>
              <a:rPr lang="es-AR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Alexandros</a:t>
            </a:r>
            <a:r>
              <a:rPr lang="es-A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Marconi - Nicolas Tobares - Oriana </a:t>
            </a:r>
            <a:r>
              <a:rPr lang="es-AR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Testore</a:t>
            </a:r>
            <a:r>
              <a:rPr lang="es-A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 Rocío Belén </a:t>
            </a:r>
            <a:r>
              <a:rPr lang="es-AR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Vesnaver</a:t>
            </a:r>
            <a:r>
              <a:rPr lang="es-A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 Rocío Berenice Schmidt </a:t>
            </a:r>
            <a:r>
              <a:rPr lang="es-AR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Sassatelli</a:t>
            </a:r>
            <a:r>
              <a:rPr lang="es-A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- </a:t>
            </a:r>
            <a:r>
              <a:rPr lang="es-AR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Rocio</a:t>
            </a:r>
            <a:r>
              <a:rPr lang="es-A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Mansilla - Salvador Parodi - Santiago Ezequiel </a:t>
            </a:r>
            <a:r>
              <a:rPr lang="es-AR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Marattin</a:t>
            </a:r>
            <a:r>
              <a:rPr lang="es-A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 Sofia Ariana Mansilla - Sofia </a:t>
            </a:r>
            <a:r>
              <a:rPr lang="es-AR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Eccher</a:t>
            </a:r>
            <a:r>
              <a:rPr lang="es-A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 Sofia </a:t>
            </a:r>
            <a:r>
              <a:rPr lang="es-AR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Furlan</a:t>
            </a:r>
            <a:r>
              <a:rPr lang="es-A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 Sofia </a:t>
            </a:r>
            <a:r>
              <a:rPr lang="es-AR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Martinez</a:t>
            </a:r>
            <a:r>
              <a:rPr lang="es-A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 Tania Carballo - Yamila </a:t>
            </a:r>
            <a:r>
              <a:rPr lang="es-AR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Barberis</a:t>
            </a:r>
            <a:r>
              <a:rPr lang="es-A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 </a:t>
            </a:r>
            <a:r>
              <a:rPr lang="es-AR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Zoe</a:t>
            </a:r>
            <a:r>
              <a:rPr lang="es-A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Chiappe - </a:t>
            </a:r>
            <a:r>
              <a:rPr lang="es-AR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Zoe</a:t>
            </a:r>
            <a:r>
              <a:rPr lang="es-A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AR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Dominguez</a:t>
            </a:r>
            <a:endParaRPr lang="es-A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EA4D59A-9D4D-F3D8-3D3A-5E6A9E1E2D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32283" t="15361" r="37310" b="14493"/>
          <a:stretch/>
        </p:blipFill>
        <p:spPr>
          <a:xfrm>
            <a:off x="5034" y="-93423"/>
            <a:ext cx="5357191" cy="695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951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1B3802B-69EB-22D0-2F5E-8219BF47941A}"/>
              </a:ext>
            </a:extLst>
          </p:cNvPr>
          <p:cNvSpPr txBox="1"/>
          <p:nvPr/>
        </p:nvSpPr>
        <p:spPr>
          <a:xfrm>
            <a:off x="5713757" y="5465346"/>
            <a:ext cx="62666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Dimensionar la situación económica de Río Cuarto en ámbitos empresariales, políticos y académicos, </a:t>
            </a:r>
          </a:p>
          <a:p>
            <a:pPr algn="ctr"/>
            <a:r>
              <a:rPr lang="es-ES_tradnl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posiciona a la ciudad en el conjunto de comunidades privilegiadas por contar con información local.</a:t>
            </a:r>
            <a:endParaRPr lang="es-AR" sz="2000" dirty="0">
              <a:solidFill>
                <a:srgbClr val="002060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739C173-6BEC-57DF-2C5F-0A3FFB0CC2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32283" t="15361" r="37310" b="14493"/>
          <a:stretch/>
        </p:blipFill>
        <p:spPr>
          <a:xfrm>
            <a:off x="0" y="-93423"/>
            <a:ext cx="5357191" cy="6951423"/>
          </a:xfrm>
          <a:prstGeom prst="rect">
            <a:avLst/>
          </a:prstGeom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DC16810E-EFE7-72E4-0CE9-609158D4707E}"/>
              </a:ext>
            </a:extLst>
          </p:cNvPr>
          <p:cNvGrpSpPr/>
          <p:nvPr/>
        </p:nvGrpSpPr>
        <p:grpSpPr>
          <a:xfrm>
            <a:off x="5477702" y="1751117"/>
            <a:ext cx="6502675" cy="3262341"/>
            <a:chOff x="5375001" y="192325"/>
            <a:chExt cx="6502675" cy="3262341"/>
          </a:xfrm>
        </p:grpSpPr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EB9E2691-9007-F52A-EF58-1E1640360AD0}"/>
                </a:ext>
              </a:extLst>
            </p:cNvPr>
            <p:cNvSpPr txBox="1"/>
            <p:nvPr/>
          </p:nvSpPr>
          <p:spPr>
            <a:xfrm>
              <a:off x="5695353" y="842859"/>
              <a:ext cx="3004928" cy="2246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s-ES_tradnl" sz="20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preguntas de investigación en los ámbitos académicos 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s-ES_tradnl" sz="20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decisiones de inversión públicas o privadas 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s-ES_tradnl" sz="20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diseño de la política pública</a:t>
              </a: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4D25788F-1BFB-58DA-913E-C7D8EB18C83E}"/>
                </a:ext>
              </a:extLst>
            </p:cNvPr>
            <p:cNvSpPr txBox="1"/>
            <p:nvPr/>
          </p:nvSpPr>
          <p:spPr>
            <a:xfrm>
              <a:off x="8736495" y="2102363"/>
              <a:ext cx="3123370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_tradnl" sz="20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insumos para la toma de decisiones en los ámbitos públicos y privados</a:t>
              </a:r>
              <a:endParaRPr lang="es-AR" sz="2000" dirty="0">
                <a:solidFill>
                  <a:srgbClr val="002060"/>
                </a:solidFill>
              </a:endParaRP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BBB8633C-2D8D-C343-BC99-74CAD7C73522}"/>
                </a:ext>
              </a:extLst>
            </p:cNvPr>
            <p:cNvSpPr txBox="1"/>
            <p:nvPr/>
          </p:nvSpPr>
          <p:spPr>
            <a:xfrm>
              <a:off x="9204047" y="486110"/>
              <a:ext cx="2139397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_tradnl" sz="20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datos que reflejen lo que acontece en el territorio. </a:t>
              </a:r>
              <a:endParaRPr lang="es-AR" sz="2000" dirty="0">
                <a:solidFill>
                  <a:srgbClr val="002060"/>
                </a:solidFill>
              </a:endParaRPr>
            </a:p>
          </p:txBody>
        </p:sp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B35A8C7D-735A-4AA7-991A-95579B9120AD}"/>
                </a:ext>
              </a:extLst>
            </p:cNvPr>
            <p:cNvGrpSpPr/>
            <p:nvPr/>
          </p:nvGrpSpPr>
          <p:grpSpPr>
            <a:xfrm>
              <a:off x="5375001" y="192325"/>
              <a:ext cx="6502675" cy="3262341"/>
              <a:chOff x="5375001" y="192325"/>
              <a:chExt cx="6502675" cy="3262341"/>
            </a:xfrm>
          </p:grpSpPr>
          <p:sp>
            <p:nvSpPr>
              <p:cNvPr id="13" name="Elipse 12">
                <a:extLst>
                  <a:ext uri="{FF2B5EF4-FFF2-40B4-BE49-F238E27FC236}">
                    <a16:creationId xmlns:a16="http://schemas.microsoft.com/office/drawing/2014/main" id="{71882DE8-FB26-CD11-804B-9889E1E9D1F4}"/>
                  </a:ext>
                </a:extLst>
              </p:cNvPr>
              <p:cNvSpPr/>
              <p:nvPr/>
            </p:nvSpPr>
            <p:spPr>
              <a:xfrm>
                <a:off x="5375001" y="411506"/>
                <a:ext cx="3739182" cy="2823979"/>
              </a:xfrm>
              <a:prstGeom prst="ellipse">
                <a:avLst/>
              </a:prstGeom>
              <a:noFill/>
              <a:ln w="2857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4" name="Elipse 13">
                <a:extLst>
                  <a:ext uri="{FF2B5EF4-FFF2-40B4-BE49-F238E27FC236}">
                    <a16:creationId xmlns:a16="http://schemas.microsoft.com/office/drawing/2014/main" id="{2C7DBB58-5A09-4446-ADE7-3B5A35B6110D}"/>
                  </a:ext>
                </a:extLst>
              </p:cNvPr>
              <p:cNvSpPr/>
              <p:nvPr/>
            </p:nvSpPr>
            <p:spPr>
              <a:xfrm>
                <a:off x="8806070" y="192325"/>
                <a:ext cx="2935353" cy="1910037"/>
              </a:xfrm>
              <a:prstGeom prst="ellipse">
                <a:avLst/>
              </a:prstGeom>
              <a:noFill/>
              <a:ln w="2857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B2BD3F12-6DE7-9903-A715-DB4BE7CC3C4E}"/>
                  </a:ext>
                </a:extLst>
              </p:cNvPr>
              <p:cNvSpPr/>
              <p:nvPr/>
            </p:nvSpPr>
            <p:spPr>
              <a:xfrm>
                <a:off x="8736496" y="1528034"/>
                <a:ext cx="3141180" cy="1926632"/>
              </a:xfrm>
              <a:prstGeom prst="ellipse">
                <a:avLst/>
              </a:prstGeom>
              <a:noFill/>
              <a:ln w="2857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7" name="Flecha: circular 16">
                <a:extLst>
                  <a:ext uri="{FF2B5EF4-FFF2-40B4-BE49-F238E27FC236}">
                    <a16:creationId xmlns:a16="http://schemas.microsoft.com/office/drawing/2014/main" id="{FA9FF3C0-D2D4-4704-9DF5-272299B1841D}"/>
                  </a:ext>
                </a:extLst>
              </p:cNvPr>
              <p:cNvSpPr/>
              <p:nvPr/>
            </p:nvSpPr>
            <p:spPr>
              <a:xfrm>
                <a:off x="7782968" y="427992"/>
                <a:ext cx="1374907" cy="609555"/>
              </a:xfrm>
              <a:prstGeom prst="circularArrow">
                <a:avLst>
                  <a:gd name="adj1" fmla="val 5129"/>
                  <a:gd name="adj2" fmla="val 322510"/>
                  <a:gd name="adj3" fmla="val 21338740"/>
                  <a:gd name="adj4" fmla="val 10800000"/>
                  <a:gd name="adj5" fmla="val 125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Flecha: circular 17">
                <a:extLst>
                  <a:ext uri="{FF2B5EF4-FFF2-40B4-BE49-F238E27FC236}">
                    <a16:creationId xmlns:a16="http://schemas.microsoft.com/office/drawing/2014/main" id="{5D5FF70E-46D7-C4DE-7F8E-48369051BE64}"/>
                  </a:ext>
                </a:extLst>
              </p:cNvPr>
              <p:cNvSpPr/>
              <p:nvPr/>
            </p:nvSpPr>
            <p:spPr>
              <a:xfrm rot="5400000">
                <a:off x="10854981" y="1496287"/>
                <a:ext cx="1374907" cy="609555"/>
              </a:xfrm>
              <a:prstGeom prst="circularArrow">
                <a:avLst>
                  <a:gd name="adj1" fmla="val 5129"/>
                  <a:gd name="adj2" fmla="val 322510"/>
                  <a:gd name="adj3" fmla="val 21338740"/>
                  <a:gd name="adj4" fmla="val 10800000"/>
                  <a:gd name="adj5" fmla="val 125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Flecha: circular 18">
                <a:extLst>
                  <a:ext uri="{FF2B5EF4-FFF2-40B4-BE49-F238E27FC236}">
                    <a16:creationId xmlns:a16="http://schemas.microsoft.com/office/drawing/2014/main" id="{89D50279-6909-0C38-0185-094405818686}"/>
                  </a:ext>
                </a:extLst>
              </p:cNvPr>
              <p:cNvSpPr/>
              <p:nvPr/>
            </p:nvSpPr>
            <p:spPr>
              <a:xfrm rot="10800000">
                <a:off x="7829140" y="2631621"/>
                <a:ext cx="1374907" cy="609555"/>
              </a:xfrm>
              <a:prstGeom prst="circularArrow">
                <a:avLst>
                  <a:gd name="adj1" fmla="val 5129"/>
                  <a:gd name="adj2" fmla="val 322510"/>
                  <a:gd name="adj3" fmla="val 21338740"/>
                  <a:gd name="adj4" fmla="val 10800000"/>
                  <a:gd name="adj5" fmla="val 125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2" name="CuadroTexto 21">
            <a:extLst>
              <a:ext uri="{FF2B5EF4-FFF2-40B4-BE49-F238E27FC236}">
                <a16:creationId xmlns:a16="http://schemas.microsoft.com/office/drawing/2014/main" id="{706B3465-C514-4607-EB5A-D4E31FDA0936}"/>
              </a:ext>
            </a:extLst>
          </p:cNvPr>
          <p:cNvSpPr txBox="1"/>
          <p:nvPr/>
        </p:nvSpPr>
        <p:spPr>
          <a:xfrm>
            <a:off x="5798239" y="300943"/>
            <a:ext cx="609765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_tradnl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 construcción de indicadores, que permiten la descripción cuantitativa del espacio geográfico y la simulación de escenarios, utiliza el insumo primario que surge de observar fenómenos. </a:t>
            </a:r>
            <a:endParaRPr lang="es-AR" sz="1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343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BC6E95E-E0FF-4A30-8B27-5CE834BB9B2E}"/>
              </a:ext>
            </a:extLst>
          </p:cNvPr>
          <p:cNvSpPr txBox="1"/>
          <p:nvPr/>
        </p:nvSpPr>
        <p:spPr>
          <a:xfrm>
            <a:off x="5640941" y="422130"/>
            <a:ext cx="150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>
                <a:solidFill>
                  <a:schemeClr val="accent6">
                    <a:lumMod val="50000"/>
                  </a:schemeClr>
                </a:solidFill>
              </a:rPr>
              <a:t>OBJETIVO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85ED5C3-F3E4-406D-B43C-C5449E80F502}"/>
              </a:ext>
            </a:extLst>
          </p:cNvPr>
          <p:cNvSpPr txBox="1"/>
          <p:nvPr/>
        </p:nvSpPr>
        <p:spPr>
          <a:xfrm>
            <a:off x="5640941" y="772750"/>
            <a:ext cx="517342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Localizar empresas -con o sin fines de lucro- que realizan actividad económica visible en el Gran Río Cuarto y dimensionar la actividad industrial</a:t>
            </a:r>
            <a:r>
              <a:rPr lang="es-ES_tradnl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AR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4BD24D2-4842-28A2-9C8E-C22781C127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32283" t="15361" r="37310" b="14493"/>
          <a:stretch/>
        </p:blipFill>
        <p:spPr>
          <a:xfrm>
            <a:off x="5034" y="-93423"/>
            <a:ext cx="5357191" cy="695142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F899E0D-FD48-8BAB-7EBA-F9EA5E620D61}"/>
              </a:ext>
            </a:extLst>
          </p:cNvPr>
          <p:cNvSpPr txBox="1"/>
          <p:nvPr/>
        </p:nvSpPr>
        <p:spPr>
          <a:xfrm>
            <a:off x="5640941" y="2550153"/>
            <a:ext cx="50436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A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s-AR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nidad de producción que transforma materia prima, independientemente del tamaño y del alcance comercial</a:t>
            </a:r>
            <a:endParaRPr lang="es-AR" sz="2000" dirty="0">
              <a:solidFill>
                <a:srgbClr val="002060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9F1EFD9-63D9-21AE-CC16-510BA8F929B8}"/>
              </a:ext>
            </a:extLst>
          </p:cNvPr>
          <p:cNvSpPr txBox="1"/>
          <p:nvPr/>
        </p:nvSpPr>
        <p:spPr>
          <a:xfrm>
            <a:off x="5581895" y="3610041"/>
            <a:ext cx="1966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>
                <a:solidFill>
                  <a:schemeClr val="accent6">
                    <a:lumMod val="50000"/>
                  </a:schemeClr>
                </a:solidFill>
              </a:rPr>
              <a:t>METODOLOGÍA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9FCABE5-F2CB-97BB-4386-2080E62BF7EC}"/>
              </a:ext>
            </a:extLst>
          </p:cNvPr>
          <p:cNvSpPr txBox="1"/>
          <p:nvPr/>
        </p:nvSpPr>
        <p:spPr>
          <a:xfrm>
            <a:off x="5781838" y="4042740"/>
            <a:ext cx="4909452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Relevamiento por barrido territorial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AR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Entrevista a establecimientos industriales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35B6EDBB-3ECA-7DAC-F524-706694C812D1}"/>
              </a:ext>
            </a:extLst>
          </p:cNvPr>
          <p:cNvSpPr txBox="1"/>
          <p:nvPr/>
        </p:nvSpPr>
        <p:spPr>
          <a:xfrm>
            <a:off x="5581895" y="2152321"/>
            <a:ext cx="35505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EMPRESA INDUSTRIAL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08F47B0-1236-E560-7668-02EC8F89B51B}"/>
              </a:ext>
            </a:extLst>
          </p:cNvPr>
          <p:cNvSpPr txBox="1"/>
          <p:nvPr/>
        </p:nvSpPr>
        <p:spPr>
          <a:xfrm>
            <a:off x="5470552" y="5335357"/>
            <a:ext cx="3341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>
                <a:solidFill>
                  <a:schemeClr val="accent6">
                    <a:lumMod val="50000"/>
                  </a:schemeClr>
                </a:solidFill>
              </a:rPr>
              <a:t>UNIDAD DE OBSERVACIÓN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36A167A-B345-6855-4729-295A79D2CB23}"/>
              </a:ext>
            </a:extLst>
          </p:cNvPr>
          <p:cNvSpPr txBox="1"/>
          <p:nvPr/>
        </p:nvSpPr>
        <p:spPr>
          <a:xfrm>
            <a:off x="5705840" y="5727744"/>
            <a:ext cx="50436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Local visible donde se desarrolla actividad con o sin fines de lucro</a:t>
            </a:r>
            <a:endParaRPr lang="es-AR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232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B9E5C8C-D3EB-57CF-0129-D580201CAF9C}"/>
              </a:ext>
            </a:extLst>
          </p:cNvPr>
          <p:cNvSpPr txBox="1"/>
          <p:nvPr/>
        </p:nvSpPr>
        <p:spPr>
          <a:xfrm>
            <a:off x="5720168" y="612844"/>
            <a:ext cx="631542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AR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 magnitud del barrido territorial, alcanzó a </a:t>
            </a:r>
          </a:p>
          <a:p>
            <a:pPr algn="ctr"/>
            <a:r>
              <a:rPr lang="es-AR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3000</a:t>
            </a:r>
            <a:r>
              <a:rPr lang="es-AR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manzanas urbanas y áreas rurales, </a:t>
            </a:r>
          </a:p>
          <a:p>
            <a:pPr algn="ctr"/>
            <a:r>
              <a:rPr lang="es-AR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2000 km recorridos </a:t>
            </a:r>
            <a:endParaRPr lang="es-AR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s-AR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10000 locales (visibles/sutiles/casi ocultos)</a:t>
            </a:r>
          </a:p>
          <a:p>
            <a:pPr algn="ctr"/>
            <a:endParaRPr lang="es-AR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s-AR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Fue necesario la impresión de material censal en formato manuales, hojas de ruta, mapas, formularios e identificación para </a:t>
            </a:r>
          </a:p>
          <a:p>
            <a:pPr algn="ctr"/>
            <a:r>
              <a:rPr lang="es-AR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80 censistas - 7 supervisores - 2 jefes de censo</a:t>
            </a:r>
          </a:p>
          <a:p>
            <a:pPr algn="ctr"/>
            <a:endParaRPr lang="es-AR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s-AR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Participaron docentes y graduados de las carreras de grado </a:t>
            </a:r>
          </a:p>
          <a:p>
            <a:pPr algn="ctr"/>
            <a:r>
              <a:rPr lang="es-AR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Estudiantes de grado y pregrado, modalidad presencial y a distancia </a:t>
            </a:r>
          </a:p>
          <a:p>
            <a:pPr algn="ctr"/>
            <a:r>
              <a:rPr lang="es-AR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Autoridades y personal administrativo</a:t>
            </a:r>
          </a:p>
          <a:p>
            <a:pPr algn="ctr"/>
            <a:r>
              <a:rPr lang="es-AR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es-AR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 realizaron Jornadas de capacitación y se utilizó comunicación vía </a:t>
            </a:r>
            <a:r>
              <a:rPr lang="es-AR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whats</a:t>
            </a:r>
            <a:r>
              <a:rPr lang="es-AR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app durante 2022 de todo el equipo afectado al relevamiento y organizado en grupos</a:t>
            </a:r>
          </a:p>
          <a:p>
            <a:pPr algn="ctr"/>
            <a:r>
              <a:rPr lang="es-AR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es-AR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 georreferencia de la información y el control del relevamiento utilizó fuentes de datos secundarias formales e informales.</a:t>
            </a:r>
            <a:endParaRPr lang="es-AR" dirty="0">
              <a:solidFill>
                <a:srgbClr val="00206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20E892C-B6C0-13A9-8484-147B05E385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32283" t="15361" r="37310" b="14493"/>
          <a:stretch/>
        </p:blipFill>
        <p:spPr>
          <a:xfrm>
            <a:off x="5034" y="-93423"/>
            <a:ext cx="5357191" cy="695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184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>
            <a:extLst>
              <a:ext uri="{FF2B5EF4-FFF2-40B4-BE49-F238E27FC236}">
                <a16:creationId xmlns:a16="http://schemas.microsoft.com/office/drawing/2014/main" id="{0B5DEF81-E527-4500-9FA8-DBDF478C0A74}"/>
              </a:ext>
            </a:extLst>
          </p:cNvPr>
          <p:cNvSpPr txBox="1">
            <a:spLocks/>
          </p:cNvSpPr>
          <p:nvPr/>
        </p:nvSpPr>
        <p:spPr>
          <a:xfrm>
            <a:off x="7931905" y="-284906"/>
            <a:ext cx="5366782" cy="3190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AR" sz="1800" dirty="0">
              <a:latin typeface="+mn-lt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D360E2F-2611-6695-4309-BBD30A00D594}"/>
              </a:ext>
            </a:extLst>
          </p:cNvPr>
          <p:cNvSpPr txBox="1"/>
          <p:nvPr/>
        </p:nvSpPr>
        <p:spPr>
          <a:xfrm>
            <a:off x="5806022" y="2138241"/>
            <a:ext cx="609765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_tradnl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Los datos brindados por las empresas serán difundidos en forma agregada y utilizados para la generación de indicadores estadísticos que permitan analizar la situación de Río Cuarto. </a:t>
            </a:r>
            <a:endParaRPr lang="es-AR" sz="1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191E2E3-2031-FD41-082D-4C3D98EC69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32283" t="15361" r="37310" b="14493"/>
          <a:stretch/>
        </p:blipFill>
        <p:spPr>
          <a:xfrm>
            <a:off x="5034" y="-93423"/>
            <a:ext cx="5357191" cy="695142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7C36688-0F28-15D9-6F94-7A937158BA30}"/>
              </a:ext>
            </a:extLst>
          </p:cNvPr>
          <p:cNvSpPr txBox="1"/>
          <p:nvPr/>
        </p:nvSpPr>
        <p:spPr>
          <a:xfrm>
            <a:off x="7118597" y="685067"/>
            <a:ext cx="42655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400" dirty="0">
                <a:solidFill>
                  <a:srgbClr val="002060"/>
                </a:solidFill>
                <a:latin typeface="+mn-lt"/>
              </a:rPr>
              <a:t>Ley Nacional 17622</a:t>
            </a:r>
          </a:p>
          <a:p>
            <a:r>
              <a:rPr lang="es-AR" sz="2400" dirty="0">
                <a:solidFill>
                  <a:srgbClr val="002060"/>
                </a:solidFill>
                <a:latin typeface="+mn-lt"/>
              </a:rPr>
              <a:t>Ley Provincial 5454</a:t>
            </a:r>
          </a:p>
          <a:p>
            <a:r>
              <a:rPr lang="es-AR" sz="2400" dirty="0">
                <a:solidFill>
                  <a:srgbClr val="002060"/>
                </a:solidFill>
                <a:latin typeface="+mn-lt"/>
              </a:rPr>
              <a:t>Ordenanza municipal 2807/07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B4BE530-0D89-E22D-A863-2AD241A14391}"/>
              </a:ext>
            </a:extLst>
          </p:cNvPr>
          <p:cNvSpPr txBox="1"/>
          <p:nvPr/>
        </p:nvSpPr>
        <p:spPr>
          <a:xfrm>
            <a:off x="5451187" y="373387"/>
            <a:ext cx="33348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000" b="1" dirty="0">
                <a:solidFill>
                  <a:schemeClr val="accent6">
                    <a:lumMod val="50000"/>
                  </a:schemeClr>
                </a:solidFill>
              </a:rPr>
              <a:t>Secreto estadístico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3D5A95C-C62D-E5A5-CE57-5BE3E698C3A6}"/>
              </a:ext>
            </a:extLst>
          </p:cNvPr>
          <p:cNvSpPr txBox="1"/>
          <p:nvPr/>
        </p:nvSpPr>
        <p:spPr>
          <a:xfrm>
            <a:off x="5451187" y="3852462"/>
            <a:ext cx="645249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_tradnl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Quienes hayan participado del operativo censal, no podrán divulgar la información de carácter confidencial a la que hayan accedido con motivo de la ejecución de sus tareas. </a:t>
            </a:r>
            <a:endParaRPr lang="es-AR" sz="1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E6ED228-88A8-EC2D-E223-718F0843CA20}"/>
              </a:ext>
            </a:extLst>
          </p:cNvPr>
          <p:cNvSpPr txBox="1"/>
          <p:nvPr/>
        </p:nvSpPr>
        <p:spPr>
          <a:xfrm>
            <a:off x="5737179" y="5287526"/>
            <a:ext cx="609765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Esta obligación de reserva o confidencialidad sigue vigente aún después de la culminación de las tareas censales y alcanza a todos los integrantes del operativo.</a:t>
            </a:r>
            <a:endParaRPr lang="es-AR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04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529181E-C983-E5A8-25EC-2BE22D7E9D9E}"/>
              </a:ext>
            </a:extLst>
          </p:cNvPr>
          <p:cNvSpPr txBox="1"/>
          <p:nvPr/>
        </p:nvSpPr>
        <p:spPr>
          <a:xfrm>
            <a:off x="5362225" y="529117"/>
            <a:ext cx="8429946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s-ES_tradnl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 resultado del relevamiento se dispone en:</a:t>
            </a:r>
          </a:p>
          <a:p>
            <a:pPr algn="just">
              <a:spcBef>
                <a:spcPts val="600"/>
              </a:spcBef>
            </a:pPr>
            <a:r>
              <a:rPr lang="es-ES_tradnl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-m</a:t>
            </a:r>
            <a:r>
              <a:rPr lang="es-ES_tradnl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icrodato identificación de actividad en local visible</a:t>
            </a:r>
          </a:p>
          <a:p>
            <a:pPr algn="just">
              <a:spcBef>
                <a:spcPts val="600"/>
              </a:spcBef>
            </a:pPr>
            <a:r>
              <a:rPr lang="es-ES_tradnl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s-ES_tradnl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barrido_publico_total.xlsx</a:t>
            </a:r>
          </a:p>
          <a:p>
            <a:pPr algn="just">
              <a:spcBef>
                <a:spcPts val="600"/>
              </a:spcBef>
            </a:pPr>
            <a:r>
              <a:rPr lang="es-ES_tradnl" sz="2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barrido_publico_total.csv</a:t>
            </a:r>
          </a:p>
          <a:p>
            <a:pPr algn="just">
              <a:spcBef>
                <a:spcPts val="600"/>
              </a:spcBef>
            </a:pPr>
            <a:r>
              <a:rPr lang="es-ES_tradnl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-microdato identificación de actividad industrial en local visible</a:t>
            </a:r>
            <a:endParaRPr lang="es-ES_tradnl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s-ES_tradnl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s-ES_tradnl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barrido_publico_industrial.xlsx</a:t>
            </a:r>
          </a:p>
          <a:p>
            <a:pPr algn="just">
              <a:spcBef>
                <a:spcPts val="600"/>
              </a:spcBef>
            </a:pPr>
            <a:r>
              <a:rPr lang="es-ES_tradnl" sz="2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barrido_publico_industrial.csv</a:t>
            </a:r>
          </a:p>
          <a:p>
            <a:pPr algn="just">
              <a:spcBef>
                <a:spcPts val="600"/>
              </a:spcBef>
            </a:pPr>
            <a:r>
              <a:rPr lang="es-ES_tradnl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-microdato </a:t>
            </a:r>
            <a:r>
              <a:rPr lang="es-ES_tradnl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dimensión de actividad industrial</a:t>
            </a:r>
          </a:p>
          <a:p>
            <a:pPr algn="just">
              <a:spcBef>
                <a:spcPts val="600"/>
              </a:spcBef>
            </a:pPr>
            <a:r>
              <a:rPr lang="es-ES_tradnl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s-ES_tradnl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censo_industria.xlsx</a:t>
            </a:r>
          </a:p>
          <a:p>
            <a:pPr algn="just">
              <a:spcBef>
                <a:spcPts val="600"/>
              </a:spcBef>
            </a:pPr>
            <a:r>
              <a:rPr lang="es-ES_tradnl" sz="2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censo_industria.csv</a:t>
            </a:r>
          </a:p>
          <a:p>
            <a:pPr algn="just">
              <a:spcBef>
                <a:spcPts val="600"/>
              </a:spcBef>
            </a:pPr>
            <a:r>
              <a:rPr lang="es-ES_tradnl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-georreferencia en plano</a:t>
            </a:r>
          </a:p>
          <a:p>
            <a:pPr algn="just">
              <a:spcBef>
                <a:spcPts val="600"/>
              </a:spcBef>
            </a:pPr>
            <a:r>
              <a:rPr lang="es-ES_tradnl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s-ES_tradnl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link a </a:t>
            </a:r>
            <a:r>
              <a:rPr lang="es-ES_tradnl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barrido_publico</a:t>
            </a:r>
            <a:endParaRPr lang="es-ES_tradnl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s-ES_tradnl" sz="2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link a </a:t>
            </a:r>
            <a:r>
              <a:rPr lang="es-ES_tradnl" sz="20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barrido_publico_industria</a:t>
            </a:r>
            <a:endParaRPr lang="es-AR" sz="20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ES_tradnl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AR" sz="2000" dirty="0">
              <a:solidFill>
                <a:srgbClr val="00206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9D020B8-0B49-2BC3-2936-96FFAB1B96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32283" t="15361" r="37310" b="14493"/>
          <a:stretch/>
        </p:blipFill>
        <p:spPr>
          <a:xfrm>
            <a:off x="5034" y="-93423"/>
            <a:ext cx="5357191" cy="695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79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C07A09F-82A9-2129-920B-B81E08C995E5}"/>
              </a:ext>
            </a:extLst>
          </p:cNvPr>
          <p:cNvSpPr txBox="1"/>
          <p:nvPr/>
        </p:nvSpPr>
        <p:spPr>
          <a:xfrm>
            <a:off x="5572432" y="3607568"/>
            <a:ext cx="641987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 microdato resultante de este relevamiento está a disposición citando la fuente:</a:t>
            </a:r>
          </a:p>
          <a:p>
            <a:pPr marL="273050" defTabSz="920750">
              <a:tabLst>
                <a:tab pos="6548438" algn="l"/>
              </a:tabLst>
            </a:pPr>
            <a:r>
              <a:rPr lang="es-ES_tradnl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Relevamiento de Actividad Económica y Censo Industrial. Facultad de Ciencias Económicas (UNRC), Municipalidad de Río Cuarto, Municipalidad de Las Higueras, Municipalidad de Santa Catalina. Año 2022. </a:t>
            </a:r>
          </a:p>
          <a:p>
            <a:r>
              <a:rPr lang="es-ES_tradnl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Los análisis realizados sobre estos microdatos son responsabilidad de cada usuario</a:t>
            </a:r>
            <a:endParaRPr lang="es-AR" dirty="0">
              <a:solidFill>
                <a:srgbClr val="002060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F19659-F329-9A12-0F50-6B42143A103A}"/>
              </a:ext>
            </a:extLst>
          </p:cNvPr>
          <p:cNvSpPr txBox="1"/>
          <p:nvPr/>
        </p:nvSpPr>
        <p:spPr>
          <a:xfrm>
            <a:off x="5656140" y="1019933"/>
            <a:ext cx="60099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 imputación de datos faltantes por omisión de respuesta queda a criterio del investigador que oportunamente utilice el microdato para la construcción de indicadores. </a:t>
            </a:r>
            <a:endParaRPr lang="es-AR" sz="2000" dirty="0">
              <a:solidFill>
                <a:srgbClr val="00206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E165AD7-6743-8CFA-582B-46CFF54DBA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32283" t="15361" r="37310" b="14493"/>
          <a:stretch/>
        </p:blipFill>
        <p:spPr>
          <a:xfrm>
            <a:off x="5034" y="-93423"/>
            <a:ext cx="5357191" cy="695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35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81E4CB1-12DC-691B-3ED3-61B02DC076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32283" t="15361" r="37310" b="14493"/>
          <a:stretch/>
        </p:blipFill>
        <p:spPr>
          <a:xfrm>
            <a:off x="5034" y="-93423"/>
            <a:ext cx="5357191" cy="6951423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A7B7D70-EF27-588B-540E-06D2B2333B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740050"/>
              </p:ext>
            </p:extLst>
          </p:nvPr>
        </p:nvGraphicFramePr>
        <p:xfrm>
          <a:off x="6402544" y="1008553"/>
          <a:ext cx="4226340" cy="222058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181640">
                  <a:extLst>
                    <a:ext uri="{9D8B030D-6E8A-4147-A177-3AD203B41FA5}">
                      <a16:colId xmlns:a16="http://schemas.microsoft.com/office/drawing/2014/main" val="1048247281"/>
                    </a:ext>
                  </a:extLst>
                </a:gridCol>
                <a:gridCol w="2044700">
                  <a:extLst>
                    <a:ext uri="{9D8B030D-6E8A-4147-A177-3AD203B41FA5}">
                      <a16:colId xmlns:a16="http://schemas.microsoft.com/office/drawing/2014/main" val="1009458315"/>
                    </a:ext>
                  </a:extLst>
                </a:gridCol>
              </a:tblGrid>
              <a:tr h="369694">
                <a:tc>
                  <a:txBody>
                    <a:bodyPr/>
                    <a:lstStyle/>
                    <a:p>
                      <a:pPr algn="l" fontAlgn="b"/>
                      <a:r>
                        <a:rPr lang="es-A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SECTOR</a:t>
                      </a:r>
                    </a:p>
                  </a:txBody>
                  <a:tcPr marL="6350" marR="6350" marT="635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PARTICIPACIÓN </a:t>
                      </a:r>
                    </a:p>
                  </a:txBody>
                  <a:tcPr marL="6350" marR="6350" marT="635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967409"/>
                  </a:ext>
                </a:extLst>
              </a:tr>
              <a:tr h="369694"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u="none" strike="noStrike" dirty="0">
                          <a:effectLst/>
                        </a:rPr>
                        <a:t>Primario</a:t>
                      </a:r>
                      <a:endParaRPr lang="es-A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0.6</a:t>
                      </a:r>
                      <a:endParaRPr lang="es-A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612155"/>
                  </a:ext>
                </a:extLst>
              </a:tr>
              <a:tr h="369694"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u="none" strike="noStrike" dirty="0">
                          <a:effectLst/>
                        </a:rPr>
                        <a:t>Secundario</a:t>
                      </a:r>
                      <a:endParaRPr lang="es-A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5.8</a:t>
                      </a:r>
                      <a:endParaRPr lang="es-A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535452"/>
                  </a:ext>
                </a:extLst>
              </a:tr>
              <a:tr h="369694"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u="none" strike="noStrike">
                          <a:effectLst/>
                        </a:rPr>
                        <a:t>Terciario</a:t>
                      </a:r>
                      <a:endParaRPr lang="es-A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90.8</a:t>
                      </a:r>
                      <a:endParaRPr lang="es-A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945454"/>
                  </a:ext>
                </a:extLst>
              </a:tr>
              <a:tr h="369694"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Sin clasificar</a:t>
                      </a:r>
                      <a:endParaRPr lang="es-A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2.8</a:t>
                      </a:r>
                      <a:endParaRPr lang="es-A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882073"/>
                  </a:ext>
                </a:extLst>
              </a:tr>
              <a:tr h="369694"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Total</a:t>
                      </a:r>
                      <a:endParaRPr lang="es-A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100.0</a:t>
                      </a:r>
                      <a:endParaRPr lang="es-A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298263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21A1CEED-378D-BDF5-18B5-FA23628AC0B2}"/>
              </a:ext>
            </a:extLst>
          </p:cNvPr>
          <p:cNvSpPr txBox="1"/>
          <p:nvPr/>
        </p:nvSpPr>
        <p:spPr>
          <a:xfrm>
            <a:off x="6096000" y="325604"/>
            <a:ext cx="48394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/>
              <a:t>Relevamiento de Actividad Económica 2022</a:t>
            </a:r>
          </a:p>
          <a:p>
            <a:pPr algn="ctr"/>
            <a:r>
              <a:rPr lang="es-AR" dirty="0"/>
              <a:t>Locales con actividad con y sin fines de lucro en %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BE81001-EE81-ABA1-DB01-16150BCF7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3332" y="3628868"/>
            <a:ext cx="5228942" cy="314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9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DF4CE34-11AE-3C5F-D7BC-C2B6CD028A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25" r="74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2892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</TotalTime>
  <Words>922</Words>
  <Application>Microsoft Office PowerPoint</Application>
  <PresentationFormat>Panorámica</PresentationFormat>
  <Paragraphs>79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Vianco</dc:creator>
  <cp:lastModifiedBy>Ana Vianco</cp:lastModifiedBy>
  <cp:revision>17</cp:revision>
  <dcterms:created xsi:type="dcterms:W3CDTF">2023-03-20T11:39:15Z</dcterms:created>
  <dcterms:modified xsi:type="dcterms:W3CDTF">2023-03-22T00:39:24Z</dcterms:modified>
</cp:coreProperties>
</file>