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47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072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38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13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53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954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85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580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10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561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D98DF-0734-463B-A5CE-7059A2098F1E}" type="datetimeFigureOut">
              <a:rPr lang="es-ES" smtClean="0"/>
              <a:t>14/10/2022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5311F-9169-4820-87C3-AC6A94B615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6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771800" y="6165304"/>
            <a:ext cx="3498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http://criscos.unju.edu.ar/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27265" r="16336" b="6250"/>
          <a:stretch/>
        </p:blipFill>
        <p:spPr bwMode="auto">
          <a:xfrm>
            <a:off x="467544" y="1662544"/>
            <a:ext cx="8504604" cy="421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risc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0" y="33327"/>
            <a:ext cx="3763036" cy="1451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3058167" y="147990"/>
            <a:ext cx="6085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Consejo </a:t>
            </a:r>
            <a:r>
              <a:rPr lang="es-AR" dirty="0"/>
              <a:t>Rectores de la Subregión Centro Oeste de Sudamérica</a:t>
            </a:r>
            <a:r>
              <a:rPr lang="es-ES" dirty="0"/>
              <a:t>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05826" y="1124713"/>
            <a:ext cx="4958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Argentina, Bolivia, Chile, Paraguay, Perú y Ecuador, 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867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26190" r="65479" b="39552"/>
          <a:stretch/>
        </p:blipFill>
        <p:spPr bwMode="auto">
          <a:xfrm>
            <a:off x="-540568" y="188640"/>
            <a:ext cx="554293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1" t="41865" r="29594" b="9874"/>
          <a:stretch/>
        </p:blipFill>
        <p:spPr bwMode="auto">
          <a:xfrm>
            <a:off x="4767808" y="332656"/>
            <a:ext cx="4147089" cy="28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1" t="60279" r="7412" b="5631"/>
          <a:stretch/>
        </p:blipFill>
        <p:spPr bwMode="auto">
          <a:xfrm>
            <a:off x="-180528" y="3933056"/>
            <a:ext cx="9453256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06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07504" y="188640"/>
            <a:ext cx="4248472" cy="1549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Rectángulo"/>
          <p:cNvSpPr/>
          <p:nvPr/>
        </p:nvSpPr>
        <p:spPr>
          <a:xfrm>
            <a:off x="395536" y="260648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b="1" dirty="0"/>
              <a:t>PROGRAMA DE MOVILIDAD </a:t>
            </a:r>
            <a:r>
              <a:rPr lang="es-CL" b="1" dirty="0">
                <a:solidFill>
                  <a:srgbClr val="FF0000"/>
                </a:solidFill>
              </a:rPr>
              <a:t>ESTUDIANTIL</a:t>
            </a:r>
            <a:r>
              <a:rPr lang="es-CL" b="1" dirty="0"/>
              <a:t> (PME)</a:t>
            </a:r>
          </a:p>
          <a:p>
            <a:pPr algn="ctr"/>
            <a:endParaRPr lang="es-ES" b="1" dirty="0"/>
          </a:p>
          <a:p>
            <a:pPr algn="ctr"/>
            <a:r>
              <a:rPr lang="es-CL" b="1" dirty="0"/>
              <a:t>45ª CONVOCATORIA INTERNACIONAL</a:t>
            </a:r>
            <a:endParaRPr lang="es-ES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076056" y="188640"/>
            <a:ext cx="3816424" cy="15121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5220072" y="18864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b="1" dirty="0"/>
              <a:t> </a:t>
            </a:r>
            <a:endParaRPr lang="es-ES" dirty="0"/>
          </a:p>
          <a:p>
            <a:pPr algn="ctr"/>
            <a:r>
              <a:rPr lang="es-CL" b="1" dirty="0"/>
              <a:t>MOVILIDAD </a:t>
            </a:r>
            <a:r>
              <a:rPr lang="es-CL" b="1" dirty="0">
                <a:solidFill>
                  <a:srgbClr val="FF0000"/>
                </a:solidFill>
              </a:rPr>
              <a:t>DOCENTE, INVESTIGADOR Y/O ADMINISTRATIVO</a:t>
            </a:r>
            <a:endParaRPr lang="es-ES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32921"/>
              </p:ext>
            </p:extLst>
          </p:nvPr>
        </p:nvGraphicFramePr>
        <p:xfrm>
          <a:off x="683568" y="1988840"/>
          <a:ext cx="7920880" cy="442602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36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00">
                <a:tc gridSpan="2"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CRONOGRAMA DE ACTIVIDADES</a:t>
                      </a:r>
                      <a:endParaRPr lang="es-ES" sz="2000" b="1" dirty="0">
                        <a:solidFill>
                          <a:srgbClr val="33996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ACTIVIDAD</a:t>
                      </a:r>
                      <a:endParaRPr lang="es-ES" sz="2000" b="1" dirty="0">
                        <a:solidFill>
                          <a:srgbClr val="33996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+mj-lt"/>
                        </a:rPr>
                        <a:t>FECHA</a:t>
                      </a:r>
                      <a:endParaRPr lang="es-ES" sz="2000" b="1">
                        <a:solidFill>
                          <a:srgbClr val="33996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Solicitud de oferta académica a las universidades miembro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09 octubre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Envío de </a:t>
                      </a: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planillas </a:t>
                      </a:r>
                      <a:r>
                        <a:rPr lang="es-ES" sz="200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con número de plazas y condiciones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12 octubre</a:t>
                      </a:r>
                      <a:r>
                        <a:rPr lang="es-ES" sz="2000" b="1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 2022</a:t>
                      </a:r>
                      <a:endParaRPr lang="es-ES" sz="2000" b="1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Envío de Material de difusión 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19 octubre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+mj-lt"/>
                        </a:rPr>
                        <a:t>Difusión y postulación de la 45ª Convocatoria del PME</a:t>
                      </a:r>
                      <a:endParaRPr lang="es-ES" sz="200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20 octubre de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Análisis y Preselección de postulantes al interior de cada universidad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j-lt"/>
                        </a:rPr>
                        <a:t>25 noviembre de 2022</a:t>
                      </a:r>
                      <a:endParaRPr lang="es-ES" sz="20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Reunión PME, en U. Arturo Prat - Chile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01 y 02 de diciembre de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Comunicación de resultados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7 de diciembre de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8 Franja diagonal"/>
          <p:cNvSpPr/>
          <p:nvPr/>
        </p:nvSpPr>
        <p:spPr>
          <a:xfrm rot="5400000">
            <a:off x="7740352" y="188640"/>
            <a:ext cx="1152128" cy="1152128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 rot="2735191">
            <a:off x="8027166" y="440542"/>
            <a:ext cx="94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NUEVO </a:t>
            </a:r>
          </a:p>
        </p:txBody>
      </p:sp>
    </p:spTree>
    <p:extLst>
      <p:ext uri="{BB962C8B-B14F-4D97-AF65-F5344CB8AC3E}">
        <p14:creationId xmlns:p14="http://schemas.microsoft.com/office/powerpoint/2010/main" val="266256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31547" r="28383" b="11508"/>
          <a:stretch/>
        </p:blipFill>
        <p:spPr bwMode="auto">
          <a:xfrm>
            <a:off x="4682371" y="476673"/>
            <a:ext cx="4327772" cy="42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3" t="22818" r="24925" b="9126"/>
          <a:stretch/>
        </p:blipFill>
        <p:spPr bwMode="auto">
          <a:xfrm>
            <a:off x="179512" y="476672"/>
            <a:ext cx="4356270" cy="428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043608" y="76562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Estudiante                                              Docente-administrativo-investigador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86237" y="5146639"/>
            <a:ext cx="4142819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1 plaza por Facultad (5 plazas total)</a:t>
            </a:r>
          </a:p>
          <a:p>
            <a:r>
              <a:rPr lang="es-ES" b="1" dirty="0"/>
              <a:t>-FACULTAD asume gastos de pasaje</a:t>
            </a:r>
          </a:p>
          <a:p>
            <a:r>
              <a:rPr lang="es-ES" dirty="0"/>
              <a:t>-</a:t>
            </a:r>
            <a:r>
              <a:rPr lang="es-ES" b="1" dirty="0" err="1"/>
              <a:t>SPyCI</a:t>
            </a:r>
            <a:r>
              <a:rPr lang="es-ES" b="1" dirty="0"/>
              <a:t> asume gastos de seguro y contraparte de alimento y alojamiento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4821669" y="5108991"/>
            <a:ext cx="4142819" cy="14773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 plazas?????</a:t>
            </a:r>
          </a:p>
          <a:p>
            <a:r>
              <a:rPr lang="es-ES" b="1" dirty="0"/>
              <a:t>-FACULTAD …………………..</a:t>
            </a:r>
          </a:p>
          <a:p>
            <a:r>
              <a:rPr lang="es-ES" b="1" dirty="0"/>
              <a:t>-</a:t>
            </a:r>
            <a:r>
              <a:rPr lang="es-ES" b="1" dirty="0" err="1"/>
              <a:t>SPyCI</a:t>
            </a:r>
            <a:r>
              <a:rPr lang="es-ES" b="1" dirty="0"/>
              <a:t> </a:t>
            </a:r>
            <a:r>
              <a:rPr lang="es-ES" dirty="0"/>
              <a:t>asume gastos de seguro y contraparte de </a:t>
            </a:r>
            <a:r>
              <a:rPr lang="es-ES" b="1" dirty="0"/>
              <a:t>alimento y alojamiento??</a:t>
            </a:r>
          </a:p>
          <a:p>
            <a:r>
              <a:rPr lang="es-ES" b="1" dirty="0"/>
              <a:t>Comedor? Residencia?</a:t>
            </a:r>
          </a:p>
        </p:txBody>
      </p:sp>
    </p:spTree>
    <p:extLst>
      <p:ext uri="{BB962C8B-B14F-4D97-AF65-F5344CB8AC3E}">
        <p14:creationId xmlns:p14="http://schemas.microsoft.com/office/powerpoint/2010/main" val="110853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t="14881" r="11762" b="8334"/>
          <a:stretch/>
        </p:blipFill>
        <p:spPr bwMode="auto">
          <a:xfrm>
            <a:off x="144016" y="1088571"/>
            <a:ext cx="8892480" cy="466945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771800" y="116632"/>
            <a:ext cx="3498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http://criscos.unju.edu.ar/</a:t>
            </a:r>
          </a:p>
        </p:txBody>
      </p:sp>
    </p:spTree>
    <p:extLst>
      <p:ext uri="{BB962C8B-B14F-4D97-AF65-F5344CB8AC3E}">
        <p14:creationId xmlns:p14="http://schemas.microsoft.com/office/powerpoint/2010/main" val="411487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469674"/>
              </p:ext>
            </p:extLst>
          </p:nvPr>
        </p:nvGraphicFramePr>
        <p:xfrm>
          <a:off x="539550" y="404664"/>
          <a:ext cx="8389976" cy="496768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4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5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300">
                <a:tc gridSpan="2"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CRONOGRAMA DE ACTIVIDADES</a:t>
                      </a:r>
                      <a:endParaRPr lang="es-ES" sz="2000" b="1" dirty="0">
                        <a:solidFill>
                          <a:srgbClr val="33996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300"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ACTIVIDAD</a:t>
                      </a:r>
                      <a:endParaRPr lang="es-ES" sz="2000" b="1" dirty="0">
                        <a:solidFill>
                          <a:srgbClr val="33996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1590" indent="-21590" algn="ctr">
                        <a:spcAft>
                          <a:spcPts val="0"/>
                        </a:spcAft>
                      </a:pPr>
                      <a:r>
                        <a:rPr lang="es-CL" sz="2000">
                          <a:effectLst/>
                          <a:latin typeface="+mj-lt"/>
                        </a:rPr>
                        <a:t>FECHA</a:t>
                      </a:r>
                      <a:endParaRPr lang="es-ES" sz="2000" b="1">
                        <a:solidFill>
                          <a:srgbClr val="339966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5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Solicitud de oferta académica a las universidades miembro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09 octubre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Envío de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planillas 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con número de plazas y condiciones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12 octubre</a:t>
                      </a:r>
                      <a:r>
                        <a:rPr lang="es-ES" sz="2000" b="1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</a:rPr>
                        <a:t> 2022</a:t>
                      </a:r>
                      <a:endParaRPr lang="es-ES" sz="20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Envío de Material de difusión 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19 octubre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Difusión y postulación de la 45ª Convocatoria del PME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20 octubre de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5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Análisis y Preselección de postulantes al interior de cada universidad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b="1" dirty="0">
                          <a:effectLst/>
                          <a:latin typeface="+mj-lt"/>
                        </a:rPr>
                        <a:t>20 noviembre de 2022 cierre de</a:t>
                      </a:r>
                      <a:r>
                        <a:rPr lang="es-CL" sz="2000" b="1" baseline="0" dirty="0">
                          <a:effectLst/>
                          <a:latin typeface="+mj-lt"/>
                        </a:rPr>
                        <a:t> postulación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b="1" baseline="0" dirty="0">
                          <a:effectLst/>
                          <a:latin typeface="+mj-lt"/>
                        </a:rPr>
                        <a:t>h 25 nov </a:t>
                      </a:r>
                      <a:r>
                        <a:rPr lang="es-CL" sz="2000" b="1" dirty="0">
                          <a:effectLst/>
                          <a:latin typeface="+mj-lt"/>
                        </a:rPr>
                        <a:t>????subir</a:t>
                      </a:r>
                      <a:r>
                        <a:rPr lang="es-CL" sz="2000" b="1" baseline="0" dirty="0">
                          <a:effectLst/>
                          <a:latin typeface="+mj-lt"/>
                        </a:rPr>
                        <a:t> datos al </a:t>
                      </a:r>
                      <a:r>
                        <a:rPr lang="es-CL" sz="2000" b="1" baseline="0" dirty="0" err="1">
                          <a:effectLst/>
                          <a:latin typeface="+mj-lt"/>
                        </a:rPr>
                        <a:t>doc</a:t>
                      </a:r>
                      <a:r>
                        <a:rPr lang="es-CL" sz="2000" b="1" baseline="0" dirty="0">
                          <a:effectLst/>
                          <a:latin typeface="+mj-lt"/>
                        </a:rPr>
                        <a:t> compartido/Resultados</a:t>
                      </a:r>
                      <a:endParaRPr lang="es-CL" sz="2000" b="1" dirty="0">
                        <a:effectLst/>
                        <a:latin typeface="+mj-lt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Reunión PME, en U. Arturo Prat - Chile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01 y 02 de diciembre de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Comunicación de resultados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/>
                          <a:latin typeface="+mj-lt"/>
                        </a:rPr>
                        <a:t>7 de diciembre de 2022</a:t>
                      </a:r>
                      <a:endParaRPr lang="es-ES" sz="20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2 Flecha derecha"/>
          <p:cNvSpPr/>
          <p:nvPr/>
        </p:nvSpPr>
        <p:spPr>
          <a:xfrm rot="5400000">
            <a:off x="7992146" y="4326959"/>
            <a:ext cx="1228417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3778006" y="5469031"/>
            <a:ext cx="511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rgbClr val="0070C0"/>
                </a:solidFill>
              </a:rPr>
              <a:t>Se pondrán a disposición de los representantes planillas donde se asentarán los datos de promedio, promedio histórico de la Carrera y otros datos (eficiencia)????? para hacer el orden de mérito.</a:t>
            </a:r>
          </a:p>
        </p:txBody>
      </p:sp>
    </p:spTree>
    <p:extLst>
      <p:ext uri="{BB962C8B-B14F-4D97-AF65-F5344CB8AC3E}">
        <p14:creationId xmlns:p14="http://schemas.microsoft.com/office/powerpoint/2010/main" val="3547749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7" t="31746" r="42215" b="45287"/>
          <a:stretch/>
        </p:blipFill>
        <p:spPr bwMode="auto">
          <a:xfrm>
            <a:off x="-108520" y="-27384"/>
            <a:ext cx="92525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2747539" y="1556792"/>
            <a:ext cx="4042528" cy="11521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200" dirty="0">
                <a:solidFill>
                  <a:schemeClr val="tx1"/>
                </a:solidFill>
                <a:latin typeface="Century Gothic" pitchFamily="34" charset="0"/>
              </a:rPr>
              <a:t>PILA movilidad física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189973" cy="155679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2016224" cy="100811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23528" y="2924944"/>
            <a:ext cx="86021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estudiantes,                     docente          y            no-docente</a:t>
            </a:r>
          </a:p>
          <a:p>
            <a:r>
              <a:rPr lang="es-ES" sz="2800" b="1" dirty="0">
                <a:solidFill>
                  <a:srgbClr val="0070C0"/>
                </a:solidFill>
              </a:rPr>
              <a:t>    </a:t>
            </a:r>
            <a:r>
              <a:rPr lang="es-ES" sz="2400" dirty="0">
                <a:solidFill>
                  <a:srgbClr val="0070C0"/>
                </a:solidFill>
              </a:rPr>
              <a:t>(2 plazas)                               (1 plaza)                                   (1 plaza)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921038" y="2302216"/>
            <a:ext cx="169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2023-I semestre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927967" y="3813390"/>
            <a:ext cx="301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Universidad </a:t>
            </a:r>
            <a:r>
              <a:rPr lang="es-ES" b="1" dirty="0" err="1"/>
              <a:t>Surcolombiana</a:t>
            </a:r>
            <a:r>
              <a:rPr lang="es-ES" b="1" dirty="0"/>
              <a:t>- </a:t>
            </a:r>
          </a:p>
          <a:p>
            <a:pPr algn="ctr"/>
            <a:r>
              <a:rPr lang="es-ES" b="1" dirty="0"/>
              <a:t>Colombia</a:t>
            </a:r>
          </a:p>
        </p:txBody>
      </p:sp>
      <p:pic>
        <p:nvPicPr>
          <p:cNvPr id="6146" name="Picture 2" descr="Universidad Surcolombian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89"/>
          <a:stretch/>
        </p:blipFill>
        <p:spPr bwMode="auto">
          <a:xfrm>
            <a:off x="2987824" y="4572695"/>
            <a:ext cx="2952328" cy="728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6670312" y="3885398"/>
            <a:ext cx="2260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Universidad Minuto de Dios- Colombia</a:t>
            </a:r>
          </a:p>
          <a:p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6300192" y="4525037"/>
            <a:ext cx="2880991" cy="77313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8" name="Picture 4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9" y="4552924"/>
            <a:ext cx="2699792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196803" y="3789040"/>
            <a:ext cx="2550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/>
              <a:t>-Universidad Pedagógica y Tecnológica de Colombia” UPTC</a:t>
            </a:r>
          </a:p>
          <a:p>
            <a:r>
              <a:rPr lang="es-AR" dirty="0"/>
              <a:t>Colombia </a:t>
            </a:r>
          </a:p>
          <a:p>
            <a:r>
              <a:rPr lang="es-AR" b="1" dirty="0"/>
              <a:t>-Universidad Autónoma de Chapingo</a:t>
            </a:r>
          </a:p>
          <a:p>
            <a:r>
              <a:rPr lang="es-AR" dirty="0"/>
              <a:t>México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5496" y="5805264"/>
            <a:ext cx="2791021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-</a:t>
            </a:r>
            <a:r>
              <a:rPr lang="es-ES" b="1" dirty="0" err="1"/>
              <a:t>SPyCI</a:t>
            </a:r>
            <a:r>
              <a:rPr lang="es-ES" b="1" dirty="0"/>
              <a:t> gastos de pasajes y seguro y contraparte de alimento y alojamiento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122229" y="5805264"/>
            <a:ext cx="279102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-</a:t>
            </a:r>
            <a:r>
              <a:rPr lang="es-ES" b="1" dirty="0" err="1"/>
              <a:t>SPyCI</a:t>
            </a:r>
            <a:r>
              <a:rPr lang="es-ES" b="1" dirty="0"/>
              <a:t> gasto de pasajes  </a:t>
            </a:r>
          </a:p>
          <a:p>
            <a:pPr algn="ctr"/>
            <a:r>
              <a:rPr lang="es-ES" b="1" dirty="0"/>
              <a:t>-docente paga su seguro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173467" y="5805264"/>
            <a:ext cx="279102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-</a:t>
            </a:r>
            <a:r>
              <a:rPr lang="es-ES" b="1" dirty="0" err="1"/>
              <a:t>SPyCI</a:t>
            </a:r>
            <a:r>
              <a:rPr lang="es-ES" b="1" dirty="0"/>
              <a:t> gasto de pasajes  </a:t>
            </a:r>
          </a:p>
          <a:p>
            <a:pPr algn="ctr"/>
            <a:r>
              <a:rPr lang="es-ES" b="1" dirty="0"/>
              <a:t>-</a:t>
            </a:r>
            <a:r>
              <a:rPr lang="es-ES" b="1" dirty="0" err="1"/>
              <a:t>nodocente</a:t>
            </a:r>
            <a:r>
              <a:rPr lang="es-ES" b="1" dirty="0"/>
              <a:t> paga su seguro</a:t>
            </a:r>
          </a:p>
        </p:txBody>
      </p:sp>
    </p:spTree>
    <p:extLst>
      <p:ext uri="{BB962C8B-B14F-4D97-AF65-F5344CB8AC3E}">
        <p14:creationId xmlns:p14="http://schemas.microsoft.com/office/powerpoint/2010/main" val="276266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84350" y="3443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</a:tabLst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116632"/>
            <a:ext cx="87849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Las postulaciones de docentes y </a:t>
            </a:r>
            <a:r>
              <a:rPr lang="es-ES" dirty="0" err="1"/>
              <a:t>nodocentes</a:t>
            </a:r>
            <a:r>
              <a:rPr lang="es-ES" dirty="0"/>
              <a:t> deberán incluir un </a:t>
            </a:r>
            <a:r>
              <a:rPr lang="es-ES" b="1" dirty="0"/>
              <a:t>Plan de Trabajo enmarcado en el Programa de Internacionalización de la Educación Superior, </a:t>
            </a:r>
            <a:r>
              <a:rPr lang="es-ES" dirty="0"/>
              <a:t> que se está llevando a cabo durante el corriente año en nuestra Universidad, planteando como horizonte una internacionalización integral de la universidad, en sintonía con la consecución de los </a:t>
            </a:r>
            <a:r>
              <a:rPr lang="es-ES" b="1" dirty="0"/>
              <a:t>Objetivos de Desarrollo Sustentable  </a:t>
            </a:r>
            <a:r>
              <a:rPr lang="es-ES" dirty="0"/>
              <a:t>y las metas establecidas en el marco de la Agenda 2030, de manera de contribuir a movilizar recursos para implementar propuestas innovadoras y adecuadas al contexto, favoreciendo una mayor inclusión de actores y beneficiarios a los procesos de internacionalización.</a:t>
            </a:r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9524" r="7746" b="6251"/>
          <a:stretch/>
        </p:blipFill>
        <p:spPr bwMode="auto">
          <a:xfrm>
            <a:off x="265048" y="4719915"/>
            <a:ext cx="3298839" cy="2021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F559271-E9A2-0DFA-2F3F-A0A933646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483138"/>
              </p:ext>
            </p:extLst>
          </p:nvPr>
        </p:nvGraphicFramePr>
        <p:xfrm>
          <a:off x="899592" y="2454592"/>
          <a:ext cx="6840760" cy="19202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226959965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1987233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AR" sz="18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CRONOGRAMA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58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1800" dirty="0">
                          <a:effectLst/>
                        </a:rPr>
                        <a:t>Lanzamiento de Convocatoria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ES" sz="1800" dirty="0">
                          <a:effectLst/>
                        </a:rPr>
                        <a:t>Lunes 17 de octubre de 2022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363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1800" dirty="0">
                          <a:effectLst/>
                        </a:rPr>
                        <a:t>Entrega de las postulaciones 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ES" sz="1800" dirty="0">
                          <a:effectLst/>
                        </a:rPr>
                        <a:t>Lunes 18 de noviembre de 2022 </a:t>
                      </a:r>
                    </a:p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ES" sz="1800" i="1" dirty="0">
                          <a:effectLst/>
                        </a:rPr>
                        <a:t>(hasta las 12:00 </a:t>
                      </a:r>
                      <a:r>
                        <a:rPr lang="es-ES" sz="1800" i="1" dirty="0" err="1">
                          <a:effectLst/>
                        </a:rPr>
                        <a:t>hs</a:t>
                      </a:r>
                      <a:r>
                        <a:rPr lang="es-ES" sz="1800" i="1" dirty="0">
                          <a:effectLst/>
                        </a:rPr>
                        <a:t>)</a:t>
                      </a:r>
                      <a:endParaRPr lang="es-AR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668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AR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Análisis de postulaciones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AR" sz="180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 de noviembre  de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1800" dirty="0">
                          <a:effectLst/>
                        </a:rPr>
                        <a:t>Difusión de resultados </a:t>
                      </a:r>
                      <a:endParaRPr lang="es-AR" sz="1800" i="1" dirty="0">
                        <a:effectLst/>
                      </a:endParaRPr>
                    </a:p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1800" i="1" dirty="0">
                          <a:effectLst/>
                        </a:rPr>
                        <a:t>(página web de </a:t>
                      </a:r>
                      <a:r>
                        <a:rPr lang="es-ES" sz="1800" i="1" dirty="0" err="1">
                          <a:effectLst/>
                        </a:rPr>
                        <a:t>SPyCI</a:t>
                      </a:r>
                      <a:r>
                        <a:rPr lang="es-ES" sz="1800" i="1" dirty="0">
                          <a:effectLst/>
                        </a:rPr>
                        <a:t>)</a:t>
                      </a:r>
                      <a:endParaRPr lang="es-AR" sz="18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ES" sz="1800" dirty="0">
                          <a:effectLst/>
                        </a:rPr>
                        <a:t>23 de noviembre de 2022</a:t>
                      </a:r>
                      <a:endParaRPr lang="es-A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66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44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A017A50-E2B0-6240-EA1F-F5A7AE490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60863"/>
              </p:ext>
            </p:extLst>
          </p:nvPr>
        </p:nvGraphicFramePr>
        <p:xfrm>
          <a:off x="971600" y="1082040"/>
          <a:ext cx="7488832" cy="27736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1226959965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31987233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AR" sz="2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CRONOGRAMA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endParaRPr lang="es-AR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658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2200" dirty="0">
                          <a:effectLst/>
                        </a:rPr>
                        <a:t>Lanzamiento de Convocatoria</a:t>
                      </a:r>
                      <a:endParaRPr lang="es-A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ES" sz="2200" dirty="0">
                          <a:effectLst/>
                        </a:rPr>
                        <a:t>Lunes 17 de octubre de 2022</a:t>
                      </a:r>
                      <a:endParaRPr lang="es-A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7363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2200" dirty="0">
                          <a:effectLst/>
                        </a:rPr>
                        <a:t>Entrega de las postulaciones </a:t>
                      </a:r>
                      <a:endParaRPr lang="es-A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ES" sz="2200" dirty="0">
                          <a:effectLst/>
                        </a:rPr>
                        <a:t>Lunes 18 de noviembre de 2022 </a:t>
                      </a:r>
                      <a:r>
                        <a:rPr lang="es-ES" sz="2000" i="1" dirty="0">
                          <a:effectLst/>
                        </a:rPr>
                        <a:t>(hasta las 12:00 </a:t>
                      </a:r>
                      <a:r>
                        <a:rPr lang="es-ES" sz="2000" i="1" dirty="0" err="1">
                          <a:effectLst/>
                        </a:rPr>
                        <a:t>hs</a:t>
                      </a:r>
                      <a:r>
                        <a:rPr lang="es-ES" sz="2000" i="1" dirty="0">
                          <a:effectLst/>
                        </a:rPr>
                        <a:t>)</a:t>
                      </a:r>
                      <a:endParaRPr lang="es-AR" sz="2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7668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AR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Análisis de postulaciones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AR" sz="2000" i="0" dirty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 de noviembre  de 2022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9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2200" dirty="0">
                          <a:effectLst/>
                        </a:rPr>
                        <a:t>Difusión de resultados </a:t>
                      </a:r>
                      <a:endParaRPr lang="es-AR" sz="2200" i="1" dirty="0">
                        <a:effectLst/>
                      </a:endParaRPr>
                    </a:p>
                    <a:p>
                      <a:pPr algn="ctr" fontAlgn="base" hangingPunct="0">
                        <a:tabLst>
                          <a:tab pos="270510" algn="l"/>
                        </a:tabLst>
                      </a:pPr>
                      <a:r>
                        <a:rPr lang="es-ES" sz="2200" i="1" dirty="0">
                          <a:effectLst/>
                        </a:rPr>
                        <a:t>(página web de </a:t>
                      </a:r>
                      <a:r>
                        <a:rPr lang="es-ES" sz="2200" i="1" dirty="0" err="1">
                          <a:effectLst/>
                        </a:rPr>
                        <a:t>SPyCI</a:t>
                      </a:r>
                      <a:r>
                        <a:rPr lang="es-ES" sz="2200" i="1" dirty="0">
                          <a:effectLst/>
                        </a:rPr>
                        <a:t>)</a:t>
                      </a:r>
                      <a:endParaRPr lang="es-AR" sz="22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ase" hangingPunct="0">
                        <a:tabLst>
                          <a:tab pos="270510" algn="l"/>
                        </a:tabLst>
                      </a:pPr>
                      <a:r>
                        <a:rPr lang="es-ES" sz="2200" dirty="0">
                          <a:effectLst/>
                        </a:rPr>
                        <a:t>23 de noviembre de 2022</a:t>
                      </a:r>
                      <a:endParaRPr lang="es-AR" sz="2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4669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624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613</Words>
  <Application>Microsoft Office PowerPoint</Application>
  <PresentationFormat>Presentación en pantalla (4:3)</PresentationFormat>
  <Paragraphs>92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Daniel Lasheras</cp:lastModifiedBy>
  <cp:revision>14</cp:revision>
  <dcterms:created xsi:type="dcterms:W3CDTF">2022-10-12T20:07:30Z</dcterms:created>
  <dcterms:modified xsi:type="dcterms:W3CDTF">2022-10-14T14:22:10Z</dcterms:modified>
</cp:coreProperties>
</file>